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01" r:id="rId2"/>
    <p:sldId id="603" r:id="rId3"/>
    <p:sldId id="604" r:id="rId4"/>
    <p:sldId id="602" r:id="rId5"/>
    <p:sldId id="606" r:id="rId6"/>
    <p:sldId id="605" r:id="rId7"/>
    <p:sldId id="610" r:id="rId8"/>
    <p:sldId id="595" r:id="rId9"/>
    <p:sldId id="607" r:id="rId10"/>
    <p:sldId id="608" r:id="rId11"/>
    <p:sldId id="596" r:id="rId12"/>
    <p:sldId id="570" r:id="rId13"/>
    <p:sldId id="581" r:id="rId14"/>
    <p:sldId id="609" r:id="rId15"/>
    <p:sldId id="576" r:id="rId16"/>
    <p:sldId id="579" r:id="rId17"/>
    <p:sldId id="580" r:id="rId18"/>
    <p:sldId id="613" r:id="rId19"/>
    <p:sldId id="597" r:id="rId20"/>
    <p:sldId id="582" r:id="rId21"/>
    <p:sldId id="583" r:id="rId22"/>
    <p:sldId id="585" r:id="rId23"/>
    <p:sldId id="612" r:id="rId24"/>
    <p:sldId id="574" r:id="rId25"/>
    <p:sldId id="575" r:id="rId26"/>
    <p:sldId id="61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F92"/>
    <a:srgbClr val="73FEFF"/>
    <a:srgbClr val="942093"/>
    <a:srgbClr val="005F00"/>
    <a:srgbClr val="929000"/>
    <a:srgbClr val="FFD579"/>
    <a:srgbClr val="FF40FF"/>
    <a:srgbClr val="00B05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65"/>
    <p:restoredTop sz="71860" autoAdjust="0"/>
  </p:normalViewPr>
  <p:slideViewPr>
    <p:cSldViewPr snapToGrid="0" snapToObjects="1">
      <p:cViewPr varScale="1">
        <p:scale>
          <a:sx n="55" d="100"/>
          <a:sy n="55" d="100"/>
        </p:scale>
        <p:origin x="18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/>
              <a:t>Favorite morning drink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BF9-934C-9EBD-BF4B2730D2F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BF9-934C-9EBD-BF4B2730D2F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BF9-934C-9EBD-BF4B2730D2F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FBF9-934C-9EBD-BF4B2730D2FD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FBF9-934C-9EBD-BF4B2730D2FD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FBF9-934C-9EBD-BF4B2730D2FD}"/>
              </c:ext>
            </c:extLst>
          </c:dPt>
          <c:dLbls>
            <c:dLbl>
              <c:idx val="0"/>
              <c:layout>
                <c:manualLayout>
                  <c:x val="6.6921100327436117E-2"/>
                  <c:y val="3.2213317702145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F9-934C-9EBD-BF4B2730D2F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5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BF9-934C-9EBD-BF4B2730D2F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4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FBF9-934C-9EBD-BF4B2730D2FD}"/>
                </c:ext>
              </c:extLst>
            </c:dLbl>
            <c:dLbl>
              <c:idx val="3"/>
              <c:layout>
                <c:manualLayout>
                  <c:x val="0"/>
                  <c:y val="4.40835266821345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F9-934C-9EBD-BF4B2730D2F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FBF9-934C-9EBD-BF4B2730D2FD}"/>
                </c:ext>
              </c:extLst>
            </c:dLbl>
            <c:dLbl>
              <c:idx val="5"/>
              <c:layout>
                <c:manualLayout>
                  <c:x val="4.411764705882326E-3"/>
                  <c:y val="1.31578947368420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BF9-934C-9EBD-BF4B2730D2F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F9-934C-9EBD-BF4B2730D2F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/>
              <a:t>Favorite morning drink</a:t>
            </a:r>
          </a:p>
        </c:rich>
      </c:tx>
      <c:layout>
        <c:manualLayout>
          <c:xMode val="edge"/>
          <c:yMode val="edge"/>
          <c:x val="0.226736928499772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BD4-E743-A7D2-2B02A1B1829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8BD4-E743-A7D2-2B02A1B1829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8BD4-E743-A7D2-2B02A1B1829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8BD4-E743-A7D2-2B02A1B1829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8BD4-E743-A7D2-2B02A1B1829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8BD4-E743-A7D2-2B02A1B1829A}"/>
              </c:ext>
            </c:extLst>
          </c:dPt>
          <c:dLbls>
            <c:dLbl>
              <c:idx val="0"/>
              <c:layout>
                <c:manualLayout>
                  <c:x val="6.6921100327436117E-2"/>
                  <c:y val="3.2213317702145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D4-E743-A7D2-2B02A1B182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5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BD4-E743-A7D2-2B02A1B182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4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28253222990406"/>
                      <c:h val="0.250060324841812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BD4-E743-A7D2-2B02A1B1829A}"/>
                </c:ext>
              </c:extLst>
            </c:dLbl>
            <c:dLbl>
              <c:idx val="3"/>
              <c:layout>
                <c:manualLayout>
                  <c:x val="0"/>
                  <c:y val="4.40835266821345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D4-E743-A7D2-2B02A1B182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BD4-E743-A7D2-2B02A1B1829A}"/>
                </c:ext>
              </c:extLst>
            </c:dLbl>
            <c:dLbl>
              <c:idx val="5"/>
              <c:layout>
                <c:manualLayout>
                  <c:x val="4.411764705882326E-3"/>
                  <c:y val="1.31578947368420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BD4-E743-A7D2-2B02A1B182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BD4-E743-A7D2-2B02A1B182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b="1" dirty="0"/>
              <a:t>FAVORITE</a:t>
            </a:r>
            <a:r>
              <a:rPr lang="en-US" b="1" baseline="0" dirty="0"/>
              <a:t> MORNING DRINK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594488188976379E-2"/>
          <c:y val="0.12356920845420638"/>
          <c:w val="0.85492806939715549"/>
          <c:h val="0.79992125984251972"/>
        </c:manualLayout>
      </c:layout>
      <c:barChart>
        <c:barDir val="col"/>
        <c:grouping val="clustered"/>
        <c:varyColors val="1"/>
        <c:ser>
          <c:idx val="0"/>
          <c:order val="0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6B-EE45-A890-4F967EEC26C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6B-EE45-A890-4F967EEC26C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6B-EE45-A890-4F967EEC26C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6B-EE45-A890-4F967EEC26C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56B-EE45-A890-4F967EEC26C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56B-EE45-A890-4F967EEC26C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56B-EE45-A890-4F967EEC26C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56B-EE45-A890-4F967EEC26C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56B-EE45-A890-4F967EEC26C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56B-EE45-A890-4F967EEC26C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56B-EE45-A890-4F967EEC26C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spc="0" baseline="0">
                      <a:solidFill>
                        <a:schemeClr val="accent1">
                          <a:lumMod val="75000"/>
                        </a:scheme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56B-EE45-A890-4F967EEC26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spc="0" baseline="0">
                    <a:solidFill>
                      <a:schemeClr val="accent1">
                        <a:lumMod val="7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Sheet1!$A$2:$F$2</c:f>
              <c:strCache>
                <c:ptCount val="6"/>
                <c:pt idx="0">
                  <c:v>Bubble tea</c:v>
                </c:pt>
                <c:pt idx="1">
                  <c:v>Espresso</c:v>
                </c:pt>
                <c:pt idx="2">
                  <c:v>Cappuccino</c:v>
                </c:pt>
                <c:pt idx="3">
                  <c:v>Americano</c:v>
                </c:pt>
                <c:pt idx="4">
                  <c:v>Hot Chocolate</c:v>
                </c:pt>
                <c:pt idx="5">
                  <c:v>Lady Grey tea</c:v>
                </c:pt>
              </c:strCache>
            </c:strRef>
          </c:cat>
          <c:val>
            <c:numRef>
              <c:f>Sheet1!$A$3:$F$3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0.19</c:v>
                </c:pt>
                <c:pt idx="3">
                  <c:v>0.25</c:v>
                </c:pt>
                <c:pt idx="4">
                  <c:v>0.08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6B-EE45-A890-4F967EE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90773551"/>
        <c:axId val="1056983871"/>
      </c:barChart>
      <c:catAx>
        <c:axId val="9907735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056983871"/>
        <c:crosses val="autoZero"/>
        <c:auto val="1"/>
        <c:lblAlgn val="ctr"/>
        <c:lblOffset val="100"/>
        <c:noMultiLvlLbl val="0"/>
      </c:catAx>
      <c:valAx>
        <c:axId val="105698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ysDash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990773551"/>
        <c:crosses val="autoZero"/>
        <c:crossBetween val="between"/>
      </c:valAx>
      <c:spPr>
        <a:noFill/>
        <a:ln>
          <a:solidFill>
            <a:schemeClr val="bg2">
              <a:lumMod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this to come off as a polemic against Excel, but I do.</a:t>
            </a:r>
          </a:p>
          <a:p>
            <a:endParaRPr lang="en-US" dirty="0"/>
          </a:p>
          <a:p>
            <a:r>
              <a:rPr lang="en-US" dirty="0"/>
              <a:t>Pull out an Excel spreadsheet and talk about differences.</a:t>
            </a:r>
          </a:p>
          <a:p>
            <a:endParaRPr lang="en-US" dirty="0"/>
          </a:p>
          <a:p>
            <a:r>
              <a:rPr lang="en-US" dirty="0"/>
              <a:t>Ultimately, Excel only suffers from some dreary default behavior that can make meetings horrible after you’ve seen enough bad graphs in a bad </a:t>
            </a:r>
            <a:r>
              <a:rPr lang="en-US" dirty="0" err="1"/>
              <a:t>Powerpoint</a:t>
            </a:r>
            <a:r>
              <a:rPr lang="en-US" dirty="0"/>
              <a:t> presentation.</a:t>
            </a:r>
          </a:p>
          <a:p>
            <a:r>
              <a:rPr lang="en-US" dirty="0"/>
              <a:t>And limited default visualizations.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https://www.nature.com/articles/d41586-018-01322-9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1/19/21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1/19/21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1/19/21</a:t>
            </a:fld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1/19/21</a:t>
            </a:fld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1/19/21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9.jpe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isbeautifulawards.com/news/118-the-nyt-s-best-data-visualizations-of-the-yea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1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rmationisbeautifulawards.com/news/118-the-nyt-s-best-data-visualizations-of-the-year" TargetMode="External"/><Relationship Id="rId5" Type="http://schemas.openxmlformats.org/officeDocument/2006/relationships/hyperlink" Target="https://altair-viz.github.io/gallery/index.html" TargetMode="External"/><Relationship Id="rId4" Type="http://schemas.openxmlformats.org/officeDocument/2006/relationships/hyperlink" Target="https://bokeh.pydata.org/en/latest/docs/gallery.html#galle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_picture_is_worth_a_thousand_word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12/1712.01662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colorbrewer2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meth.161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8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urnals.plos.org/ploscompbiol/article?id=10.1371/journal.pcbi.100383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unnel.io/why-we-dont-use-pie-charts-and-some-tips-on-better-data-visualiz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400" dirty="0"/>
              <a:t>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7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D3C3-D56E-7C45-B0CF-F18075C5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plot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EA9DDB-78A0-E444-808B-FD8CA44BD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409321"/>
              </p:ext>
            </p:extLst>
          </p:nvPr>
        </p:nvGraphicFramePr>
        <p:xfrm>
          <a:off x="0" y="1822550"/>
          <a:ext cx="4308266" cy="2345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BEE7A10-D822-DB41-8CA0-798E84BAEB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486125"/>
              </p:ext>
            </p:extLst>
          </p:nvPr>
        </p:nvGraphicFramePr>
        <p:xfrm>
          <a:off x="4015409" y="1827884"/>
          <a:ext cx="5035826" cy="505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E02B9A-2D04-9D45-97A5-FBC2BB9FDA7D}"/>
              </a:ext>
            </a:extLst>
          </p:cNvPr>
          <p:cNvSpPr txBox="1"/>
          <p:nvPr/>
        </p:nvSpPr>
        <p:spPr>
          <a:xfrm>
            <a:off x="251791" y="4890605"/>
            <a:ext cx="266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PS: Still not great … was made in excel ;)</a:t>
            </a:r>
          </a:p>
        </p:txBody>
      </p:sp>
    </p:spTree>
    <p:extLst>
      <p:ext uri="{BB962C8B-B14F-4D97-AF65-F5344CB8AC3E}">
        <p14:creationId xmlns:p14="http://schemas.microsoft.com/office/powerpoint/2010/main" val="74909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AB3-D269-41F1-B3B5-28B44B3C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34" y="3161757"/>
            <a:ext cx="3657600" cy="112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A7AFB-5968-45C0-BB0C-A21697E7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4" y="2347879"/>
            <a:ext cx="4581525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8039F-DA28-CC4C-9796-A2B6953BC25C}"/>
              </a:ext>
            </a:extLst>
          </p:cNvPr>
          <p:cNvSpPr txBox="1"/>
          <p:nvPr/>
        </p:nvSpPr>
        <p:spPr>
          <a:xfrm>
            <a:off x="2832713" y="1793846"/>
            <a:ext cx="390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are still an excel fan …</a:t>
            </a:r>
          </a:p>
        </p:txBody>
      </p:sp>
    </p:spTree>
    <p:extLst>
      <p:ext uri="{BB962C8B-B14F-4D97-AF65-F5344CB8AC3E}">
        <p14:creationId xmlns:p14="http://schemas.microsoft.com/office/powerpoint/2010/main" val="113156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Amari et al.  Nature (Wired best vis of 2014)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Coronal mass ejection</a:t>
            </a:r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C565-3481-C743-B4CE-B50F9FA8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good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C0402-398F-B54D-A3C6-839227CD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We saw one example with matplotlib</a:t>
            </a:r>
          </a:p>
        </p:txBody>
      </p:sp>
      <p:pic>
        <p:nvPicPr>
          <p:cNvPr id="4" name="Graphic 3" descr="Target Audience">
            <a:extLst>
              <a:ext uri="{FF2B5EF4-FFF2-40B4-BE49-F238E27FC236}">
                <a16:creationId xmlns:a16="http://schemas.microsoft.com/office/drawing/2014/main" id="{30B2489A-1782-E141-BB7C-8CDB8511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473" y="3136654"/>
            <a:ext cx="791817" cy="791817"/>
          </a:xfrm>
          <a:prstGeom prst="rect">
            <a:avLst/>
          </a:prstGeom>
        </p:spPr>
      </p:pic>
      <p:pic>
        <p:nvPicPr>
          <p:cNvPr id="5" name="Graphic 4" descr="Marketing">
            <a:extLst>
              <a:ext uri="{FF2B5EF4-FFF2-40B4-BE49-F238E27FC236}">
                <a16:creationId xmlns:a16="http://schemas.microsoft.com/office/drawing/2014/main" id="{523FFE68-6D0A-D442-92FF-139A99FEA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720" y="4111033"/>
            <a:ext cx="685002" cy="685002"/>
          </a:xfrm>
          <a:prstGeom prst="rect">
            <a:avLst/>
          </a:prstGeom>
        </p:spPr>
      </p:pic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83347F75-CA5A-7B40-9D5A-42BD7B596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412" y="4852853"/>
            <a:ext cx="791817" cy="79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55EE1-3BCD-4443-978A-801CAD013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382" y="3137840"/>
            <a:ext cx="6124160" cy="2881958"/>
          </a:xfrm>
          <a:prstGeom prst="rect">
            <a:avLst/>
          </a:prstGeom>
        </p:spPr>
      </p:pic>
      <p:pic>
        <p:nvPicPr>
          <p:cNvPr id="8194" name="Picture 2" descr="Stéphanie Valleau | UW Chemical Engineering">
            <a:extLst>
              <a:ext uri="{FF2B5EF4-FFF2-40B4-BE49-F238E27FC236}">
                <a16:creationId xmlns:a16="http://schemas.microsoft.com/office/drawing/2014/main" id="{4B0E7E30-5953-C54E-9D70-F557F29C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2" y="5850833"/>
            <a:ext cx="649357" cy="8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est Buy: De'Longhi 10-Cup Coffee Maker and Espresso Maker with 15 bars of  pressure Stainless steel BCO430">
            <a:extLst>
              <a:ext uri="{FF2B5EF4-FFF2-40B4-BE49-F238E27FC236}">
                <a16:creationId xmlns:a16="http://schemas.microsoft.com/office/drawing/2014/main" id="{7EFC45D3-282E-0248-BA2E-0591FFD7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10" y="2566853"/>
            <a:ext cx="875215" cy="7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16D139-1B71-6647-BBEF-98DE650DBCD5}"/>
              </a:ext>
            </a:extLst>
          </p:cNvPr>
          <p:cNvCxnSpPr/>
          <p:nvPr/>
        </p:nvCxnSpPr>
        <p:spPr>
          <a:xfrm flipH="1">
            <a:off x="6083622" y="3284068"/>
            <a:ext cx="874996" cy="181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60F92-B03A-B547-AC35-D8B04E2061DB}"/>
              </a:ext>
            </a:extLst>
          </p:cNvPr>
          <p:cNvCxnSpPr>
            <a:cxnSpLocks/>
          </p:cNvCxnSpPr>
          <p:nvPr/>
        </p:nvCxnSpPr>
        <p:spPr>
          <a:xfrm flipV="1">
            <a:off x="2653114" y="5499694"/>
            <a:ext cx="312301" cy="3423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1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42052"/>
            <a:ext cx="8050697" cy="484321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rgbClr val="0070C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audience</a:t>
            </a: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2120900" lvl="1" indent="-628650"/>
            <a:r>
              <a:rPr lang="en-US" dirty="0"/>
              <a:t>What are the </a:t>
            </a:r>
            <a:r>
              <a:rPr lang="en-US" b="1" dirty="0"/>
              <a:t>expectations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b="1" dirty="0"/>
              <a:t>Error bars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b="1" dirty="0"/>
              <a:t>Units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dirty="0"/>
              <a:t>Axis </a:t>
            </a:r>
            <a:r>
              <a:rPr lang="en-US" b="1" dirty="0"/>
              <a:t>labels</a:t>
            </a:r>
            <a:r>
              <a:rPr lang="en-US" dirty="0"/>
              <a:t>?</a:t>
            </a:r>
          </a:p>
          <a:p>
            <a:pPr marL="2120900" lvl="1" indent="-628650"/>
            <a:r>
              <a:rPr lang="en-US" dirty="0"/>
              <a:t>Are they </a:t>
            </a:r>
            <a:r>
              <a:rPr lang="en-US" b="1" dirty="0"/>
              <a:t>experts</a:t>
            </a:r>
            <a:r>
              <a:rPr lang="en-US" dirty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2D93628-047C-4978-AEA2-26677CF8368D}"/>
              </a:ext>
            </a:extLst>
          </p:cNvPr>
          <p:cNvSpPr/>
          <p:nvPr/>
        </p:nvSpPr>
        <p:spPr>
          <a:xfrm>
            <a:off x="457199" y="5937031"/>
            <a:ext cx="863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www.informationisbeautifulawards.com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/news/118-the-nyt-s-best-data-visualizations-of-the-year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21441A6E-FED4-554B-9ABC-FD6F8996D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551" y="1784933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06405"/>
            <a:ext cx="8650358" cy="490947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message</a:t>
            </a:r>
          </a:p>
          <a:p>
            <a:pPr algn="ctr"/>
            <a:endParaRPr lang="en-US" sz="28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1150938" lvl="1" indent="-457200"/>
            <a:r>
              <a:rPr lang="en-US" dirty="0"/>
              <a:t>What exactly are you trying to convey –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your goal</a:t>
            </a:r>
            <a:r>
              <a:rPr lang="en-US" dirty="0"/>
              <a:t>?</a:t>
            </a:r>
          </a:p>
          <a:p>
            <a:pPr marL="1150938" lvl="1" indent="-457200"/>
            <a:r>
              <a:rPr lang="en-US" b="1" dirty="0"/>
              <a:t>How does it fit </a:t>
            </a:r>
            <a:r>
              <a:rPr lang="en-US" dirty="0"/>
              <a:t>into the narrative of your presentation, manuscript, etc.?</a:t>
            </a:r>
          </a:p>
          <a:p>
            <a:pPr marL="1150938" lvl="1" indent="-457200"/>
            <a:endParaRPr lang="en-US" dirty="0"/>
          </a:p>
          <a:p>
            <a:pPr marL="1150938" lvl="1" indent="-457200"/>
            <a:r>
              <a:rPr lang="en-US" dirty="0"/>
              <a:t>When do you make figures for a manuscript?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Graphic 4" descr="Marketing">
            <a:extLst>
              <a:ext uri="{FF2B5EF4-FFF2-40B4-BE49-F238E27FC236}">
                <a16:creationId xmlns:a16="http://schemas.microsoft.com/office/drawing/2014/main" id="{94626797-3AF2-DB42-9D94-2988D9B53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226" y="1806405"/>
            <a:ext cx="685002" cy="6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775790"/>
            <a:ext cx="8686801" cy="506850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Know your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medium</a:t>
            </a:r>
          </a:p>
          <a:p>
            <a:pPr algn="ctr"/>
            <a:endParaRPr lang="en-US" sz="28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lvl="1"/>
            <a:r>
              <a:rPr lang="en-US" dirty="0"/>
              <a:t>Is your medium static (poster / presentation … ) ?</a:t>
            </a:r>
          </a:p>
          <a:p>
            <a:pPr lvl="1"/>
            <a:r>
              <a:rPr lang="en-US" dirty="0"/>
              <a:t>What colors does it support?  Backlighting?</a:t>
            </a:r>
          </a:p>
          <a:p>
            <a:pPr lvl="1"/>
            <a:r>
              <a:rPr lang="en-US" dirty="0"/>
              <a:t>Does it support 3D?</a:t>
            </a:r>
          </a:p>
          <a:p>
            <a:pPr lvl="1"/>
            <a:r>
              <a:rPr lang="en-US" dirty="0"/>
              <a:t>What about 4D?</a:t>
            </a:r>
          </a:p>
          <a:p>
            <a:pPr lvl="1"/>
            <a:r>
              <a:rPr lang="en-US" dirty="0"/>
              <a:t>Whole poster infographic?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31C5DAD8-7AFC-CB4D-8D67-7B14955E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16200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536D-913D-E849-9686-266883C3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time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24F7B-C2BB-4B40-B451-6DD2C90BD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t="742" r="1090"/>
          <a:stretch/>
        </p:blipFill>
        <p:spPr>
          <a:xfrm>
            <a:off x="198783" y="2028851"/>
            <a:ext cx="3405808" cy="4554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B09E8-F707-7E42-AA8B-78413611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42" y="2373809"/>
            <a:ext cx="5331958" cy="350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0D2E6-35E1-4148-BFB0-34620E1AEE33}"/>
              </a:ext>
            </a:extLst>
          </p:cNvPr>
          <p:cNvSpPr txBox="1"/>
          <p:nvPr/>
        </p:nvSpPr>
        <p:spPr>
          <a:xfrm>
            <a:off x="826448" y="1663648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</a:t>
            </a:r>
            <a:r>
              <a:rPr lang="en-US" sz="1600" b="1" baseline="300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</a:t>
            </a:r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year of my PhD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23B6-2044-6748-B3CE-6E6A2257BA1F}"/>
              </a:ext>
            </a:extLst>
          </p:cNvPr>
          <p:cNvSpPr txBox="1"/>
          <p:nvPr/>
        </p:nvSpPr>
        <p:spPr>
          <a:xfrm>
            <a:off x="5430866" y="2002202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Last year of my PhD</a:t>
            </a:r>
          </a:p>
        </p:txBody>
      </p:sp>
      <p:pic>
        <p:nvPicPr>
          <p:cNvPr id="8" name="Graphic 7" descr="Target Audience">
            <a:extLst>
              <a:ext uri="{FF2B5EF4-FFF2-40B4-BE49-F238E27FC236}">
                <a16:creationId xmlns:a16="http://schemas.microsoft.com/office/drawing/2014/main" id="{063CDFE2-2D0C-6241-AF11-B93BFFECC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4656" y="5883761"/>
            <a:ext cx="791817" cy="791817"/>
          </a:xfrm>
          <a:prstGeom prst="rect">
            <a:avLst/>
          </a:prstGeom>
        </p:spPr>
      </p:pic>
      <p:pic>
        <p:nvPicPr>
          <p:cNvPr id="9" name="Graphic 8" descr="Marketing">
            <a:extLst>
              <a:ext uri="{FF2B5EF4-FFF2-40B4-BE49-F238E27FC236}">
                <a16:creationId xmlns:a16="http://schemas.microsoft.com/office/drawing/2014/main" id="{4F49A13E-3729-E547-BEC0-336822709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9087" y="5916814"/>
            <a:ext cx="685002" cy="685002"/>
          </a:xfrm>
          <a:prstGeom prst="rect">
            <a:avLst/>
          </a:prstGeom>
        </p:spPr>
      </p:pic>
      <p:pic>
        <p:nvPicPr>
          <p:cNvPr id="10" name="Graphic 9" descr="Teacher">
            <a:extLst>
              <a:ext uri="{FF2B5EF4-FFF2-40B4-BE49-F238E27FC236}">
                <a16:creationId xmlns:a16="http://schemas.microsoft.com/office/drawing/2014/main" id="{A8239EFE-EE89-CB49-AE84-72F0C522A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0716" y="5876259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26F39-9D36-42A3-8746-E7465197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02" y="1844052"/>
            <a:ext cx="7315200" cy="2768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324FA0-9C28-4A12-BB7D-C59D3CB98D54}"/>
              </a:ext>
            </a:extLst>
          </p:cNvPr>
          <p:cNvSpPr/>
          <p:nvPr/>
        </p:nvSpPr>
        <p:spPr>
          <a:xfrm>
            <a:off x="783102" y="5629881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https://bokeh.pydata.org/en/latest/docs/gallery.html#gallery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hlinkClick r:id="rId5"/>
            <a:extLst>
              <a:ext uri="{FF2B5EF4-FFF2-40B4-BE49-F238E27FC236}">
                <a16:creationId xmlns:a16="http://schemas.microsoft.com/office/drawing/2014/main" id="{BA1D470E-4F9C-4FFF-9171-2E5A68D46594}"/>
              </a:ext>
            </a:extLst>
          </p:cNvPr>
          <p:cNvSpPr/>
          <p:nvPr/>
        </p:nvSpPr>
        <p:spPr>
          <a:xfrm>
            <a:off x="783102" y="6071049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altair-viz.github.io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/gallery/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index.html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8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EDD7-1A89-2449-9DDF-7D2A20B85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3400"/>
            <a:ext cx="8229600" cy="485397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good graph </a:t>
            </a:r>
            <a:r>
              <a:rPr lang="en-US" dirty="0"/>
              <a:t>enables you to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Capture</a:t>
            </a:r>
            <a:r>
              <a:rPr lang="en-US" dirty="0"/>
              <a:t> your audience’s </a:t>
            </a:r>
            <a:r>
              <a:rPr lang="en-US" b="1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Explain your data </a:t>
            </a:r>
            <a:r>
              <a:rPr lang="en-US" b="1" dirty="0"/>
              <a:t>clearly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Show</a:t>
            </a:r>
            <a:r>
              <a:rPr lang="en-US" dirty="0"/>
              <a:t> what is </a:t>
            </a:r>
            <a:r>
              <a:rPr lang="en-US" b="1" dirty="0"/>
              <a:t>important</a:t>
            </a:r>
            <a:r>
              <a:rPr lang="en-US" dirty="0"/>
              <a:t> in your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F8B2B-3D27-5A47-BBBB-279BD231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C208A-FC39-D144-A039-2A545234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39" y="1803400"/>
            <a:ext cx="2794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6FAF1F-3309-094F-977E-3CB5BD269FAA}"/>
              </a:ext>
            </a:extLst>
          </p:cNvPr>
          <p:cNvSpPr/>
          <p:nvPr/>
        </p:nvSpPr>
        <p:spPr>
          <a:xfrm>
            <a:off x="6156739" y="5826375"/>
            <a:ext cx="299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https://en.wikipedia.org/wiki/A_picture_is_worth_a_thousand_words</a:t>
            </a:r>
            <a:endParaRPr lang="en-US" sz="1600" dirty="0">
              <a:latin typeface="Lato Light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7FDC3C-D82B-1D4F-B219-110F9F3E0407}"/>
              </a:ext>
            </a:extLst>
          </p:cNvPr>
          <p:cNvGrpSpPr/>
          <p:nvPr/>
        </p:nvGrpSpPr>
        <p:grpSpPr>
          <a:xfrm>
            <a:off x="748847" y="4164125"/>
            <a:ext cx="4363954" cy="2575962"/>
            <a:chOff x="748847" y="4164125"/>
            <a:chExt cx="4363954" cy="257596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E29E50-9103-E84E-8638-FB8AF162726C}"/>
                </a:ext>
              </a:extLst>
            </p:cNvPr>
            <p:cNvSpPr/>
            <p:nvPr/>
          </p:nvSpPr>
          <p:spPr>
            <a:xfrm>
              <a:off x="1924877" y="5149769"/>
              <a:ext cx="2161407" cy="1590318"/>
            </a:xfrm>
            <a:prstGeom prst="ellipse">
              <a:avLst/>
            </a:prstGeom>
            <a:solidFill>
              <a:srgbClr val="942093">
                <a:alpha val="1098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0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BC48D-CDC3-314A-817D-2490FBBF1E56}"/>
                </a:ext>
              </a:extLst>
            </p:cNvPr>
            <p:cNvSpPr/>
            <p:nvPr/>
          </p:nvSpPr>
          <p:spPr>
            <a:xfrm>
              <a:off x="2772311" y="4230386"/>
              <a:ext cx="2161407" cy="15903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0F055C-65D6-0E44-ADA2-AA779DFDD1EA}"/>
                </a:ext>
              </a:extLst>
            </p:cNvPr>
            <p:cNvSpPr/>
            <p:nvPr/>
          </p:nvSpPr>
          <p:spPr>
            <a:xfrm>
              <a:off x="1009672" y="4164125"/>
              <a:ext cx="2161407" cy="1550379"/>
            </a:xfrm>
            <a:prstGeom prst="ellipse">
              <a:avLst/>
            </a:prstGeom>
            <a:solidFill>
              <a:srgbClr val="00B050">
                <a:alpha val="2392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9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39ECF2-9047-184D-BB24-497C782FF4C9}"/>
                </a:ext>
              </a:extLst>
            </p:cNvPr>
            <p:cNvSpPr txBox="1"/>
            <p:nvPr/>
          </p:nvSpPr>
          <p:spPr>
            <a:xfrm>
              <a:off x="3163872" y="4562549"/>
              <a:ext cx="19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Readability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8F309E-B832-434B-8CB2-7845E2C1E8EB}"/>
                </a:ext>
              </a:extLst>
            </p:cNvPr>
            <p:cNvSpPr txBox="1"/>
            <p:nvPr/>
          </p:nvSpPr>
          <p:spPr>
            <a:xfrm>
              <a:off x="748847" y="4382086"/>
              <a:ext cx="2352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5F00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Scientific accuracy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4E230-7350-164E-8C6D-5EBD9CFD761E}"/>
                </a:ext>
              </a:extLst>
            </p:cNvPr>
            <p:cNvSpPr txBox="1"/>
            <p:nvPr/>
          </p:nvSpPr>
          <p:spPr>
            <a:xfrm>
              <a:off x="1977885" y="5701785"/>
              <a:ext cx="2352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42093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Showmanship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9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15548"/>
            <a:ext cx="8686801" cy="4935981"/>
          </a:xfrm>
        </p:spPr>
        <p:txBody>
          <a:bodyPr>
            <a:normAutofit/>
          </a:bodyPr>
          <a:lstStyle/>
          <a:p>
            <a:r>
              <a:rPr lang="en-US" b="1" dirty="0">
                <a:latin typeface="MV Boli" panose="02000500030200090000" pitchFamily="2" charset="0"/>
                <a:ea typeface="Lato Heavy" panose="020F0502020204030203" pitchFamily="34" charset="0"/>
                <a:cs typeface="MV Boli" panose="02000500030200090000" pitchFamily="2" charset="0"/>
              </a:rPr>
              <a:t>Text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isn’t optional</a:t>
            </a:r>
          </a:p>
          <a:p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287338" lvl="1" indent="-274638"/>
            <a:r>
              <a:rPr lang="en-US" dirty="0"/>
              <a:t>Font size</a:t>
            </a:r>
          </a:p>
          <a:p>
            <a:pPr marL="287338" lvl="1" indent="-274638"/>
            <a:r>
              <a:rPr lang="en-US" dirty="0"/>
              <a:t>Font type</a:t>
            </a:r>
          </a:p>
          <a:p>
            <a:pPr marL="287338" lvl="1" indent="-274638"/>
            <a:r>
              <a:rPr lang="en-US" dirty="0"/>
              <a:t>Axis labels</a:t>
            </a:r>
          </a:p>
          <a:p>
            <a:pPr marL="287338" lvl="1" indent="-274638"/>
            <a:r>
              <a:rPr lang="en-US" dirty="0"/>
              <a:t>Legends</a:t>
            </a:r>
          </a:p>
          <a:p>
            <a:pPr marL="287338" lvl="1" indent="-274638"/>
            <a:r>
              <a:rPr lang="en-US" dirty="0"/>
              <a:t>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b="0" dirty="0">
                <a:latin typeface="MV Boli" panose="02000500030200090000" pitchFamily="2" charset="0"/>
                <a:cs typeface="MV Boli" panose="02000500030200090000" pitchFamily="2" charset="0"/>
              </a:rPr>
              <a:t>Text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DC4AA49-2E02-9647-B4F4-3A1EDE8A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97" y="1805332"/>
            <a:ext cx="2687361" cy="19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418EB74B-2AA3-7641-9446-226FBDE3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15" y="1835149"/>
            <a:ext cx="2446060" cy="1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047ED6C-D2C1-4047-90B7-053296FA4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67" y="3779955"/>
            <a:ext cx="2773708" cy="20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FF599B2-DF80-7646-885E-5B4FD386C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86" y="3779955"/>
            <a:ext cx="2841072" cy="20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5DDA5-E8D2-0E4D-85DC-1D29A5743EB0}"/>
              </a:ext>
            </a:extLst>
          </p:cNvPr>
          <p:cNvSpPr txBox="1"/>
          <p:nvPr/>
        </p:nvSpPr>
        <p:spPr>
          <a:xfrm>
            <a:off x="5871886" y="5778071"/>
            <a:ext cx="3239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Fig.1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Distributions showing number of cups of coffee Dr. SV drinks per day in summer (blue line) and winter (orange line).</a:t>
            </a:r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38" y="1739836"/>
            <a:ext cx="8520924" cy="494208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2F9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Color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is important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What are you trying to accomplish with color?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Diverging vs. sequential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Perceptually uniform colormaps</a:t>
            </a:r>
          </a:p>
          <a:p>
            <a:pPr lvl="2"/>
            <a:r>
              <a:rPr lang="en-US" dirty="0">
                <a:hlinkClick r:id="rId3"/>
              </a:rPr>
              <a:t>Viridis</a:t>
            </a:r>
            <a:endParaRPr lang="en-US" dirty="0"/>
          </a:p>
          <a:p>
            <a:pPr lvl="1"/>
            <a:r>
              <a:rPr lang="en-US" dirty="0"/>
              <a:t>Click this link:</a:t>
            </a:r>
          </a:p>
          <a:p>
            <a:pPr lvl="2"/>
            <a:r>
              <a:rPr lang="en-US" dirty="0">
                <a:hlinkClick r:id="rId4"/>
              </a:rPr>
              <a:t>http://colorbrewer2.org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6E0657-CF84-418B-A37C-9B4A2D85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63" y="3914992"/>
            <a:ext cx="2341171" cy="1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05E639-76D5-4B7E-BBF9-A52C7C25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2" y="3941412"/>
            <a:ext cx="1651950" cy="1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723944"/>
                <a:ext cx="8686801" cy="512034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2F92"/>
                    </a:solidFill>
                  </a:rPr>
                  <a:t>Color </a:t>
                </a:r>
                <a:r>
                  <a:rPr lang="en-US" b="1" dirty="0"/>
                  <a:t>is important</a:t>
                </a:r>
              </a:p>
              <a:p>
                <a:endParaRPr lang="en-US" sz="18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10% of people have some form of color blindness</a:t>
                </a:r>
              </a:p>
              <a:p>
                <a:pPr lvl="1"/>
                <a:r>
                  <a:rPr lang="en-US" dirty="0"/>
                  <a:t>Deuteranomaly</a:t>
                </a:r>
              </a:p>
              <a:p>
                <a:pPr lvl="2"/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/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Green</a:t>
                </a:r>
                <a:r>
                  <a:rPr lang="en-US" dirty="0"/>
                  <a:t> “confusion”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8% of men</a:t>
                </a:r>
              </a:p>
              <a:p>
                <a:pPr lvl="1"/>
                <a:r>
                  <a:rPr lang="en-US" dirty="0"/>
                  <a:t>Alternative to default Red / Green</a:t>
                </a:r>
              </a:p>
              <a:p>
                <a:pPr lvl="2"/>
                <a:r>
                  <a:rPr lang="en-US" b="1" dirty="0">
                    <a:solidFill>
                      <a:srgbClr val="FF40FF"/>
                    </a:solidFill>
                  </a:rPr>
                  <a:t>Magenta </a:t>
                </a:r>
                <a:r>
                  <a:rPr lang="en-US" dirty="0"/>
                  <a:t>/ </a:t>
                </a:r>
                <a:r>
                  <a:rPr lang="en-US" b="1" dirty="0">
                    <a:solidFill>
                      <a:srgbClr val="73FEFF"/>
                    </a:solidFill>
                  </a:rPr>
                  <a:t>Cyan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723944"/>
                <a:ext cx="8686801" cy="5120349"/>
              </a:xfrm>
              <a:blipFill>
                <a:blip r:embed="rId3"/>
                <a:stretch>
                  <a:fillRect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14AFB-4FE1-1047-AFDF-4D9CF1A9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57" y="3844363"/>
            <a:ext cx="3617843" cy="28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7DC-30CA-6140-9D58-308B76C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FF2F92"/>
                </a:solidFill>
              </a:rPr>
              <a:t>Color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A05DE-59B9-EF43-87F3-BBC57B13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80" y="1835921"/>
            <a:ext cx="5438637" cy="4336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4FEB-C4D0-864B-B9E7-E71073E58563}"/>
              </a:ext>
            </a:extLst>
          </p:cNvPr>
          <p:cNvSpPr/>
          <p:nvPr/>
        </p:nvSpPr>
        <p:spPr>
          <a:xfrm>
            <a:off x="311426" y="6429473"/>
            <a:ext cx="852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Wong, B. Points of view: Color blindness. Nat Methods 8, 441 (2011). https://</a:t>
            </a:r>
            <a:r>
              <a:rPr lang="en-US" sz="1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doi.org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/10.1038/nmeth.1618</a:t>
            </a:r>
            <a:endParaRPr lang="en-US" sz="1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3BEF7-2DAA-9F46-A377-689F0D2C39DD}"/>
              </a:ext>
            </a:extLst>
          </p:cNvPr>
          <p:cNvSpPr txBox="1"/>
          <p:nvPr/>
        </p:nvSpPr>
        <p:spPr>
          <a:xfrm>
            <a:off x="7010399" y="2493393"/>
            <a:ext cx="236551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3D STORM (stochastic optical reconstruction microscopy) images of CCPs and transferrin in live cells </a:t>
            </a:r>
          </a:p>
          <a:p>
            <a:pPr algn="ctr"/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8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75791"/>
            <a:ext cx="8686801" cy="497573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Do no evil</a:t>
            </a:r>
          </a:p>
          <a:p>
            <a:pPr lvl="1"/>
            <a:r>
              <a:rPr lang="en-US" dirty="0"/>
              <a:t>There is a fine line between changing a visualization to show a scientific conclusion and implying a scientific conclusion by changing a 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</a:t>
            </a:r>
            <a:r>
              <a:rPr lang="en-US" dirty="0">
                <a:solidFill>
                  <a:srgbClr val="0432FF"/>
                </a:solidFill>
              </a:rPr>
              <a:t>Honesty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964" y="6277322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journals.plos.org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ploscompbiol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r>
              <a:rPr lang="en-US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article?id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=10.1371/journal.pcbi.1003833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Avoid </a:t>
            </a:r>
            <a:r>
              <a:rPr lang="en-US" dirty="0" err="1"/>
              <a:t>chartjunk</a:t>
            </a:r>
            <a:r>
              <a:rPr lang="en-US" dirty="0"/>
              <a:t> (taken from PLOS article)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http://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journals.plos.org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ploscompbiol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/</a:t>
            </a:r>
            <a:r>
              <a:rPr lang="en-US" dirty="0" err="1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article?id</a:t>
            </a:r>
            <a:r>
              <a:rPr lang="en-US" dirty="0">
                <a:solidFill>
                  <a:srgbClr val="0432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=10.1371/journal.pcbi.1003833</a:t>
            </a:r>
            <a:endParaRPr lang="en-US" dirty="0">
              <a:solidFill>
                <a:srgbClr val="0432FF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DE0A-E3E7-A446-A492-FDC2B2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 - Pandas</a:t>
            </a:r>
          </a:p>
        </p:txBody>
      </p:sp>
      <p:pic>
        <p:nvPicPr>
          <p:cNvPr id="9218" name="Picture 2" descr="Pin on Baby panda">
            <a:extLst>
              <a:ext uri="{FF2B5EF4-FFF2-40B4-BE49-F238E27FC236}">
                <a16:creationId xmlns:a16="http://schemas.microsoft.com/office/drawing/2014/main" id="{8ABE404D-51C4-7645-84DE-59507E09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7" y="1812234"/>
            <a:ext cx="2130287" cy="21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6F7FF-6F3F-5843-922E-386EEA45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98982"/>
            <a:ext cx="2514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9C57-53BB-AA44-B9CF-F4836280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plot?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39F6-1532-0846-BF66-075E5FEC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Let’s have a look at some bad plots and see what matters the most to make a good plot</a:t>
            </a:r>
          </a:p>
        </p:txBody>
      </p:sp>
    </p:spTree>
    <p:extLst>
      <p:ext uri="{BB962C8B-B14F-4D97-AF65-F5344CB8AC3E}">
        <p14:creationId xmlns:p14="http://schemas.microsoft.com/office/powerpoint/2010/main" val="213884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53B6-4B45-CD44-924D-FFD34CF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20C1-7FCC-D646-B3C1-259B1110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6034"/>
            <a:ext cx="8229600" cy="4921337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List all the aspects you believe are bad/missing in this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7E4DE-5832-154B-8A86-2654B03D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1159564" y="1736034"/>
            <a:ext cx="6639339" cy="2938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EC6F1-F36C-A24B-9083-C0ED488C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5665667"/>
            <a:ext cx="887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D001-B126-8947-8A41-F0EEBEA8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3024-2A5B-9242-8BF4-8114C3AAB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115"/>
            <a:ext cx="8497498" cy="5057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Can’t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see</a:t>
            </a:r>
            <a:r>
              <a:rPr lang="en-US" dirty="0"/>
              <a:t> the red points! 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are we seeing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all the other points</a:t>
            </a:r>
            <a:r>
              <a:rPr lang="en-US" dirty="0"/>
              <a:t> if they don’t matter? 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can’t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distinguish</a:t>
            </a:r>
            <a:r>
              <a:rPr lang="en-US" dirty="0"/>
              <a:t> the colors –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colorblind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markers are all the </a:t>
            </a:r>
            <a:r>
              <a:rPr lang="en-US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are we plotting this? What does the data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represent?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496AC-E283-7649-83F0-1EDEAAA9D2D5}"/>
              </a:ext>
            </a:extLst>
          </p:cNvPr>
          <p:cNvGrpSpPr/>
          <p:nvPr/>
        </p:nvGrpSpPr>
        <p:grpSpPr>
          <a:xfrm>
            <a:off x="753642" y="4838683"/>
            <a:ext cx="3872794" cy="1737847"/>
            <a:chOff x="1009672" y="4164125"/>
            <a:chExt cx="3924046" cy="257596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8F2ABA-6279-6A4B-B649-186D3B803D45}"/>
                </a:ext>
              </a:extLst>
            </p:cNvPr>
            <p:cNvSpPr/>
            <p:nvPr/>
          </p:nvSpPr>
          <p:spPr>
            <a:xfrm>
              <a:off x="1924877" y="5149769"/>
              <a:ext cx="2161407" cy="1590318"/>
            </a:xfrm>
            <a:prstGeom prst="ellipse">
              <a:avLst/>
            </a:prstGeom>
            <a:solidFill>
              <a:srgbClr val="942093">
                <a:alpha val="1098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40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86EF141-063B-CE45-A5AC-4306A6539617}"/>
                </a:ext>
              </a:extLst>
            </p:cNvPr>
            <p:cNvSpPr/>
            <p:nvPr/>
          </p:nvSpPr>
          <p:spPr>
            <a:xfrm>
              <a:off x="2772311" y="4230386"/>
              <a:ext cx="2161407" cy="15903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850FD-5298-E243-85E2-C5708B5AB28F}"/>
                </a:ext>
              </a:extLst>
            </p:cNvPr>
            <p:cNvSpPr/>
            <p:nvPr/>
          </p:nvSpPr>
          <p:spPr>
            <a:xfrm>
              <a:off x="1009672" y="4164125"/>
              <a:ext cx="2161407" cy="1550379"/>
            </a:xfrm>
            <a:prstGeom prst="ellipse">
              <a:avLst/>
            </a:prstGeom>
            <a:solidFill>
              <a:srgbClr val="00B050">
                <a:alpha val="2392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929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BA5DEC-C687-8E4D-8C2E-C5ECB2E1D971}"/>
                </a:ext>
              </a:extLst>
            </p:cNvPr>
            <p:cNvSpPr txBox="1"/>
            <p:nvPr/>
          </p:nvSpPr>
          <p:spPr>
            <a:xfrm>
              <a:off x="2931781" y="4687100"/>
              <a:ext cx="1948930" cy="5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Readability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0C07B-BEF7-3845-88C5-5B3E6B87620C}"/>
                </a:ext>
              </a:extLst>
            </p:cNvPr>
            <p:cNvSpPr txBox="1"/>
            <p:nvPr/>
          </p:nvSpPr>
          <p:spPr>
            <a:xfrm>
              <a:off x="1288566" y="4416508"/>
              <a:ext cx="1541134" cy="104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5F00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Scientific accuracy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EE5E2-C360-934F-8BDD-DF633348C11E}"/>
                </a:ext>
              </a:extLst>
            </p:cNvPr>
            <p:cNvSpPr txBox="1"/>
            <p:nvPr/>
          </p:nvSpPr>
          <p:spPr>
            <a:xfrm>
              <a:off x="1755751" y="5779477"/>
              <a:ext cx="2352060" cy="5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942093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Showmanship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49238B2-ADEF-9E4A-AA51-131D1EB82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6"/>
          <a:stretch/>
        </p:blipFill>
        <p:spPr>
          <a:xfrm>
            <a:off x="5151328" y="4819271"/>
            <a:ext cx="3970287" cy="17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9C87-69F1-EA42-B445-9AE9D7B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EA72-65D6-3D43-A66D-425056C8A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0"/>
          <a:stretch/>
        </p:blipFill>
        <p:spPr>
          <a:xfrm>
            <a:off x="272498" y="1628044"/>
            <a:ext cx="4572001" cy="1977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1C895-F41E-AE41-97E6-85DDCF79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14" y="3701405"/>
            <a:ext cx="6124160" cy="2881958"/>
          </a:xfrm>
          <a:prstGeom prst="rect">
            <a:avLst/>
          </a:prstGeom>
        </p:spPr>
      </p:pic>
      <p:pic>
        <p:nvPicPr>
          <p:cNvPr id="14" name="Picture 2" descr="Stéphanie Valleau | UW Chemical Engineering">
            <a:extLst>
              <a:ext uri="{FF2B5EF4-FFF2-40B4-BE49-F238E27FC236}">
                <a16:creationId xmlns:a16="http://schemas.microsoft.com/office/drawing/2014/main" id="{93B0F57C-80BB-F849-9FFD-BCB1064E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19" y="5954619"/>
            <a:ext cx="649357" cy="8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Best Buy: De'Longhi 10-Cup Coffee Maker and Espresso Maker with 15 bars of  pressure Stainless steel BCO430">
            <a:extLst>
              <a:ext uri="{FF2B5EF4-FFF2-40B4-BE49-F238E27FC236}">
                <a16:creationId xmlns:a16="http://schemas.microsoft.com/office/drawing/2014/main" id="{2C3946AC-045F-7F4F-9D81-34483C47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95" y="2832653"/>
            <a:ext cx="875215" cy="7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DBC11-2D34-BF47-B0E6-0FCFE3C6299A}"/>
              </a:ext>
            </a:extLst>
          </p:cNvPr>
          <p:cNvCxnSpPr>
            <a:cxnSpLocks/>
          </p:cNvCxnSpPr>
          <p:nvPr/>
        </p:nvCxnSpPr>
        <p:spPr>
          <a:xfrm flipH="1">
            <a:off x="7076661" y="3511279"/>
            <a:ext cx="384314" cy="190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C9BFC-1292-E742-B30B-0A2BA65BCC79}"/>
              </a:ext>
            </a:extLst>
          </p:cNvPr>
          <p:cNvCxnSpPr>
            <a:cxnSpLocks/>
          </p:cNvCxnSpPr>
          <p:nvPr/>
        </p:nvCxnSpPr>
        <p:spPr>
          <a:xfrm flipV="1">
            <a:off x="2981739" y="6138520"/>
            <a:ext cx="553519" cy="171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6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988B-B038-5F4B-9560-B80E6069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936F-6077-674B-87F5-08FF7075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62538"/>
            <a:ext cx="8448261" cy="4894833"/>
          </a:xfrm>
        </p:spPr>
        <p:txBody>
          <a:bodyPr/>
          <a:lstStyle/>
          <a:p>
            <a:pPr algn="ctr"/>
            <a:r>
              <a:rPr lang="en-US" dirty="0"/>
              <a:t>Let’s see how to make these plots using </a:t>
            </a:r>
            <a:r>
              <a:rPr lang="en-US" dirty="0">
                <a:hlinkClick r:id="rId2"/>
              </a:rPr>
              <a:t>matplotlib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Open the L2_Visualization.ipynb notebook</a:t>
            </a:r>
          </a:p>
          <a:p>
            <a:pPr algn="ctr"/>
            <a:endParaRPr lang="en-US" dirty="0"/>
          </a:p>
          <a:p>
            <a:r>
              <a:rPr lang="en-US" sz="1600" dirty="0">
                <a:latin typeface="Courier" pitchFamily="2" charset="0"/>
              </a:rPr>
              <a:t>curl –O https://</a:t>
            </a:r>
            <a:r>
              <a:rPr lang="en-US" sz="1600" dirty="0" err="1">
                <a:latin typeface="Courier" pitchFamily="2" charset="0"/>
              </a:rPr>
              <a:t>raw.githubusercontent.com</a:t>
            </a:r>
            <a:r>
              <a:rPr lang="en-US" sz="1600" dirty="0">
                <a:latin typeface="Courier" pitchFamily="2" charset="0"/>
              </a:rPr>
              <a:t>/UWDIRECT/</a:t>
            </a:r>
            <a:r>
              <a:rPr lang="en-US" sz="1600" dirty="0" err="1">
                <a:latin typeface="Courier" pitchFamily="2" charset="0"/>
              </a:rPr>
              <a:t>UWDIRECT.github.io</a:t>
            </a:r>
            <a:r>
              <a:rPr lang="en-US" sz="1600" dirty="0">
                <a:latin typeface="Courier" pitchFamily="2" charset="0"/>
              </a:rPr>
              <a:t>/master/Wi21_content/DSMCER/L2_Visualization.ipynb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61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wrong with these plots?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FBE1A-1098-4A6E-8A09-B919B81DF9D4}"/>
              </a:ext>
            </a:extLst>
          </p:cNvPr>
          <p:cNvSpPr/>
          <p:nvPr/>
        </p:nvSpPr>
        <p:spPr>
          <a:xfrm>
            <a:off x="4486759" y="585861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https://blog.funnel.io/why-we-dont-use-pie-charts-and-some-tips-on-better-data-visualizations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CB3DE2B-C8B7-8A43-9EAF-C07A448AC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630062"/>
              </p:ext>
            </p:extLst>
          </p:nvPr>
        </p:nvGraphicFramePr>
        <p:xfrm>
          <a:off x="992603" y="1590262"/>
          <a:ext cx="7488789" cy="42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5174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9C8F-0137-4F42-97CB-09145000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8FEF-2F38-A041-B7D8-5BC5ADB0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9286"/>
            <a:ext cx="8229600" cy="49080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make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comparison </a:t>
            </a:r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between each slice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 is shown at an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angle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/ </a:t>
            </a:r>
            <a:r>
              <a:rPr lang="en-US" dirty="0">
                <a:solidFill>
                  <a:srgbClr val="005F00"/>
                </a:solidFill>
              </a:rPr>
              <a:t>scientific accuracy)</a:t>
            </a:r>
            <a:r>
              <a:rPr lang="en-US" dirty="0"/>
              <a:t> 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Unclear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goal</a:t>
            </a:r>
            <a:r>
              <a:rPr lang="en-US" dirty="0"/>
              <a:t> ( </a:t>
            </a:r>
            <a:r>
              <a:rPr lang="en-US" dirty="0">
                <a:solidFill>
                  <a:srgbClr val="005F00"/>
                </a:solidFill>
              </a:rPr>
              <a:t>scientific accuracy</a:t>
            </a:r>
            <a:r>
              <a:rPr lang="en-US" dirty="0"/>
              <a:t> / 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Wrong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type of plot</a:t>
            </a:r>
            <a:r>
              <a:rPr lang="en-US" dirty="0"/>
              <a:t> (</a:t>
            </a:r>
            <a:r>
              <a:rPr lang="en-US" dirty="0">
                <a:solidFill>
                  <a:srgbClr val="942093"/>
                </a:solidFill>
              </a:rPr>
              <a:t>showmanship</a:t>
            </a:r>
            <a:r>
              <a:rPr lang="en-US" dirty="0"/>
              <a:t>)</a:t>
            </a: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6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20062</TotalTime>
  <Words>924</Words>
  <Application>Microsoft Macintosh PowerPoint</Application>
  <PresentationFormat>On-screen Show (4:3)</PresentationFormat>
  <Paragraphs>178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Avenir Next</vt:lpstr>
      <vt:lpstr>Calibri</vt:lpstr>
      <vt:lpstr>Cambria Math</vt:lpstr>
      <vt:lpstr>Courier</vt:lpstr>
      <vt:lpstr>Helvetica Neue</vt:lpstr>
      <vt:lpstr>Helvetica Neue Medium</vt:lpstr>
      <vt:lpstr>Lato</vt:lpstr>
      <vt:lpstr>Lato Black</vt:lpstr>
      <vt:lpstr>Lato Heavy</vt:lpstr>
      <vt:lpstr>Lato Light</vt:lpstr>
      <vt:lpstr>Lato Medium</vt:lpstr>
      <vt:lpstr>MV Boli</vt:lpstr>
      <vt:lpstr>System Font Regular</vt:lpstr>
      <vt:lpstr>Office Theme</vt:lpstr>
      <vt:lpstr>VISUALIZATION</vt:lpstr>
      <vt:lpstr>Why?</vt:lpstr>
      <vt:lpstr>What makes a good plot?</vt:lpstr>
      <vt:lpstr>What is wrong here?</vt:lpstr>
      <vt:lpstr>Some of the issues</vt:lpstr>
      <vt:lpstr>Fixed plot</vt:lpstr>
      <vt:lpstr>Open Jupyter notebook</vt:lpstr>
      <vt:lpstr>What is wrong with these plots?</vt:lpstr>
      <vt:lpstr>Some of the issues</vt:lpstr>
      <vt:lpstr>Fixed plot</vt:lpstr>
      <vt:lpstr>Learning by unexample</vt:lpstr>
      <vt:lpstr>Learning by unexample</vt:lpstr>
      <vt:lpstr>Learning by unexample</vt:lpstr>
      <vt:lpstr>How to make a good plot?</vt:lpstr>
      <vt:lpstr>Basic principles</vt:lpstr>
      <vt:lpstr>Basic principles</vt:lpstr>
      <vt:lpstr>Basic principles</vt:lpstr>
      <vt:lpstr>It takes time …</vt:lpstr>
      <vt:lpstr>Basic principles</vt:lpstr>
      <vt:lpstr>Basic principles: Text</vt:lpstr>
      <vt:lpstr>Basic principles: Color</vt:lpstr>
      <vt:lpstr>Basic principles: Color</vt:lpstr>
      <vt:lpstr>Basic principles: Color</vt:lpstr>
      <vt:lpstr>Basic principles: Honesty</vt:lpstr>
      <vt:lpstr>Basic principles</vt:lpstr>
      <vt:lpstr>Next time -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Stephanie Valleau</cp:lastModifiedBy>
  <cp:revision>681</cp:revision>
  <cp:lastPrinted>2018-01-04T18:38:40Z</cp:lastPrinted>
  <dcterms:created xsi:type="dcterms:W3CDTF">2015-01-21T04:58:27Z</dcterms:created>
  <dcterms:modified xsi:type="dcterms:W3CDTF">2021-01-20T00:09:41Z</dcterms:modified>
</cp:coreProperties>
</file>